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7"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72" y="-3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3/5/2021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0B17D9A-535C-4338-BC39-2EB08CD731F2}"/>
              </a:ext>
            </a:extLst>
          </p:cNvPr>
          <p:cNvSpPr>
            <a:spLocks noGrp="1"/>
          </p:cNvSpPr>
          <p:nvPr>
            <p:ph type="ctrTitle"/>
          </p:nvPr>
        </p:nvSpPr>
        <p:spPr>
          <a:xfrm>
            <a:off x="2154720" y="1041400"/>
            <a:ext cx="8791575" cy="2387600"/>
          </a:xfrm>
        </p:spPr>
        <p:txBody>
          <a:bodyPr>
            <a:normAutofit/>
          </a:bodyPr>
          <a:lstStyle/>
          <a:p>
            <a:pPr algn="ctr"/>
            <a:r>
              <a:rPr lang="pl-PL" sz="8000" dirty="0">
                <a:latin typeface="Algerian" panose="04020705040A02060702" pitchFamily="82" charset="0"/>
              </a:rPr>
              <a:t>WOLONTARIAT</a:t>
            </a:r>
          </a:p>
        </p:txBody>
      </p:sp>
      <p:sp>
        <p:nvSpPr>
          <p:cNvPr id="3" name="Podtytuł 2">
            <a:extLst>
              <a:ext uri="{FF2B5EF4-FFF2-40B4-BE49-F238E27FC236}">
                <a16:creationId xmlns:a16="http://schemas.microsoft.com/office/drawing/2014/main" xmlns="" id="{CED952D9-2B81-417C-A523-60234022C599}"/>
              </a:ext>
            </a:extLst>
          </p:cNvPr>
          <p:cNvSpPr>
            <a:spLocks noGrp="1"/>
          </p:cNvSpPr>
          <p:nvPr>
            <p:ph type="subTitle" idx="1"/>
          </p:nvPr>
        </p:nvSpPr>
        <p:spPr>
          <a:xfrm>
            <a:off x="1876424" y="3602038"/>
            <a:ext cx="9666219" cy="1655762"/>
          </a:xfrm>
        </p:spPr>
        <p:txBody>
          <a:bodyPr/>
          <a:lstStyle/>
          <a:p>
            <a:pPr algn="ctr"/>
            <a:r>
              <a:rPr lang="pl-PL" dirty="0"/>
              <a:t>CZYLI CO KAŻDY NA TEMAT WOLONTARIATU WIEDZIEĆ POWINIEN</a:t>
            </a:r>
          </a:p>
        </p:txBody>
      </p:sp>
    </p:spTree>
    <p:extLst>
      <p:ext uri="{BB962C8B-B14F-4D97-AF65-F5344CB8AC3E}">
        <p14:creationId xmlns:p14="http://schemas.microsoft.com/office/powerpoint/2010/main" xmlns="" val="4158218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A974257-523A-4CC3-8664-E4DE007F3ACD}"/>
              </a:ext>
            </a:extLst>
          </p:cNvPr>
          <p:cNvSpPr>
            <a:spLocks noGrp="1"/>
          </p:cNvSpPr>
          <p:nvPr>
            <p:ph type="title"/>
          </p:nvPr>
        </p:nvSpPr>
        <p:spPr/>
        <p:txBody>
          <a:bodyPr/>
          <a:lstStyle/>
          <a:p>
            <a:pPr algn="ctr"/>
            <a:r>
              <a:rPr lang="pl-PL" dirty="0">
                <a:latin typeface="Cambria Math" panose="02040503050406030204" pitchFamily="18" charset="0"/>
                <a:ea typeface="Cambria Math" panose="02040503050406030204" pitchFamily="18" charset="0"/>
              </a:rPr>
              <a:t>Różnica między udziałem w akcji charytatywnej a wolontariatem</a:t>
            </a:r>
          </a:p>
        </p:txBody>
      </p:sp>
      <p:sp>
        <p:nvSpPr>
          <p:cNvPr id="3" name="Symbol zastępczy zawartości 2">
            <a:extLst>
              <a:ext uri="{FF2B5EF4-FFF2-40B4-BE49-F238E27FC236}">
                <a16:creationId xmlns:a16="http://schemas.microsoft.com/office/drawing/2014/main" xmlns="" id="{94571C64-ABF7-48FD-84A3-07E07D8029AF}"/>
              </a:ext>
            </a:extLst>
          </p:cNvPr>
          <p:cNvSpPr>
            <a:spLocks noGrp="1"/>
          </p:cNvSpPr>
          <p:nvPr>
            <p:ph idx="1"/>
          </p:nvPr>
        </p:nvSpPr>
        <p:spPr/>
        <p:txBody>
          <a:bodyPr/>
          <a:lstStyle/>
          <a:p>
            <a:r>
              <a:rPr lang="pl-PL" dirty="0"/>
              <a:t>Jeśli kupisz z rodzicami gry planszowe dla dzieci z oddziału onkologicznego i przyniesiesz je na zbiórkę w szkole -  weźmiesz udział w akcji charytatywnej i w naszej szkole otrzymasz za to punkty z zachowania.</a:t>
            </a:r>
          </a:p>
          <a:p>
            <a:r>
              <a:rPr lang="pl-PL" dirty="0"/>
              <a:t>Jeśli natomiast pomożesz zorganizować zbiórkę tych gier planszowych i/lub później dwa razy w miesiącu pojawisz się na oddziale, żeby z chorymi dziećmi zagrać w te gry – będziesz wolontariuszem </a:t>
            </a:r>
            <a:r>
              <a:rPr lang="pl-PL" dirty="0">
                <a:sym typeface="Wingdings" panose="05000000000000000000" pitchFamily="2" charset="2"/>
              </a:rPr>
              <a:t></a:t>
            </a:r>
            <a:endParaRPr lang="pl-PL" dirty="0"/>
          </a:p>
        </p:txBody>
      </p:sp>
    </p:spTree>
    <p:extLst>
      <p:ext uri="{BB962C8B-B14F-4D97-AF65-F5344CB8AC3E}">
        <p14:creationId xmlns:p14="http://schemas.microsoft.com/office/powerpoint/2010/main" xmlns="" val="3200568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B2407EB0-18C8-484F-ACAF-9B030FADDF9F}"/>
              </a:ext>
            </a:extLst>
          </p:cNvPr>
          <p:cNvSpPr>
            <a:spLocks noGrp="1"/>
          </p:cNvSpPr>
          <p:nvPr>
            <p:ph idx="1"/>
          </p:nvPr>
        </p:nvSpPr>
        <p:spPr>
          <a:xfrm>
            <a:off x="1141412" y="768626"/>
            <a:ext cx="9905999" cy="5022575"/>
          </a:xfrm>
        </p:spPr>
        <p:txBody>
          <a:bodyPr>
            <a:noAutofit/>
          </a:bodyPr>
          <a:lstStyle/>
          <a:p>
            <a:pPr marL="0" indent="0" algn="ctr">
              <a:buNone/>
            </a:pPr>
            <a:r>
              <a:rPr lang="pl-PL" sz="4400" dirty="0">
                <a:latin typeface="Cambria Math" panose="02040503050406030204" pitchFamily="18" charset="0"/>
                <a:ea typeface="Cambria Math" panose="02040503050406030204" pitchFamily="18" charset="0"/>
              </a:rPr>
              <a:t>DOŁĄCZ DO NAS </a:t>
            </a:r>
            <a:r>
              <a:rPr lang="pl-PL" sz="4400" dirty="0">
                <a:latin typeface="Cambria Math" panose="02040503050406030204" pitchFamily="18" charset="0"/>
                <a:ea typeface="Cambria Math" panose="02040503050406030204" pitchFamily="18" charset="0"/>
                <a:sym typeface="Wingdings" panose="05000000000000000000" pitchFamily="2" charset="2"/>
              </a:rPr>
              <a:t></a:t>
            </a:r>
            <a:endParaRPr lang="pl-PL" sz="4400" dirty="0">
              <a:latin typeface="Cambria Math" panose="02040503050406030204" pitchFamily="18" charset="0"/>
              <a:ea typeface="Cambria Math" panose="02040503050406030204" pitchFamily="18" charset="0"/>
            </a:endParaRPr>
          </a:p>
          <a:p>
            <a:pPr marL="0" indent="0" algn="ctr">
              <a:buNone/>
            </a:pPr>
            <a:r>
              <a:rPr lang="pl-PL" sz="4400" dirty="0">
                <a:latin typeface="Cambria Math" panose="02040503050406030204" pitchFamily="18" charset="0"/>
                <a:ea typeface="Cambria Math" panose="02040503050406030204" pitchFamily="18" charset="0"/>
              </a:rPr>
              <a:t>ZOSTAŃ CZŁONKIEM SZKOLNEGO KLUBU WOLONTARIATU DZIAŁAJĄCEGO PRZY SZKOLE PODSTAWOWEJ NR3 „MEGAPOMOCNI”</a:t>
            </a:r>
          </a:p>
        </p:txBody>
      </p:sp>
    </p:spTree>
    <p:extLst>
      <p:ext uri="{BB962C8B-B14F-4D97-AF65-F5344CB8AC3E}">
        <p14:creationId xmlns:p14="http://schemas.microsoft.com/office/powerpoint/2010/main" xmlns="" val="985372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70CA9D4-DAB9-4298-B5AA-9893C04114B7}"/>
              </a:ext>
            </a:extLst>
          </p:cNvPr>
          <p:cNvSpPr>
            <a:spLocks noGrp="1"/>
          </p:cNvSpPr>
          <p:nvPr>
            <p:ph type="title"/>
          </p:nvPr>
        </p:nvSpPr>
        <p:spPr/>
        <p:txBody>
          <a:bodyPr>
            <a:normAutofit/>
          </a:bodyPr>
          <a:lstStyle/>
          <a:p>
            <a:pPr algn="ctr"/>
            <a:r>
              <a:rPr lang="pl-PL" sz="4800" dirty="0">
                <a:latin typeface="Cambria Math" panose="02040503050406030204" pitchFamily="18" charset="0"/>
                <a:ea typeface="Cambria Math" panose="02040503050406030204" pitchFamily="18" charset="0"/>
              </a:rPr>
              <a:t>wolontariusz</a:t>
            </a:r>
          </a:p>
        </p:txBody>
      </p:sp>
      <p:sp>
        <p:nvSpPr>
          <p:cNvPr id="3" name="Symbol zastępczy zawartości 2">
            <a:extLst>
              <a:ext uri="{FF2B5EF4-FFF2-40B4-BE49-F238E27FC236}">
                <a16:creationId xmlns:a16="http://schemas.microsoft.com/office/drawing/2014/main" xmlns="" id="{F6ADB6F7-CFC4-422A-B50E-1E5F2891D814}"/>
              </a:ext>
            </a:extLst>
          </p:cNvPr>
          <p:cNvSpPr>
            <a:spLocks noGrp="1"/>
          </p:cNvSpPr>
          <p:nvPr>
            <p:ph idx="1"/>
          </p:nvPr>
        </p:nvSpPr>
        <p:spPr/>
        <p:txBody>
          <a:bodyPr>
            <a:normAutofit/>
          </a:bodyPr>
          <a:lstStyle/>
          <a:p>
            <a:pPr marL="0" indent="0" algn="ctr">
              <a:lnSpc>
                <a:spcPct val="150000"/>
              </a:lnSpc>
              <a:buNone/>
            </a:pPr>
            <a:r>
              <a:rPr lang="pl-PL" sz="28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Definicja wolontariatu, którą precyzuje polskie prawo mówi, że Wolontariuszem jest każda osoba fizyczna, która dobrowolnie, ochotniczo i bez wynagrodzenia wykonuje świadczenia na rzecz organizacji, instytucji lub osób indywidualnych wykraczając poza więzi koleżeńsko-rodzinne.</a:t>
            </a:r>
          </a:p>
        </p:txBody>
      </p:sp>
    </p:spTree>
    <p:extLst>
      <p:ext uri="{BB962C8B-B14F-4D97-AF65-F5344CB8AC3E}">
        <p14:creationId xmlns:p14="http://schemas.microsoft.com/office/powerpoint/2010/main" xmlns="" val="139286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B3167D0-EE6E-429E-B83D-C50DFC5BBE85}"/>
              </a:ext>
            </a:extLst>
          </p:cNvPr>
          <p:cNvSpPr>
            <a:spLocks noGrp="1"/>
          </p:cNvSpPr>
          <p:nvPr>
            <p:ph type="title"/>
          </p:nvPr>
        </p:nvSpPr>
        <p:spPr/>
        <p:txBody>
          <a:bodyPr/>
          <a:lstStyle/>
          <a:p>
            <a:pPr algn="ctr"/>
            <a:r>
              <a:rPr lang="pl-PL" b="1" dirty="0">
                <a:latin typeface="Cambria Math" panose="02040503050406030204" pitchFamily="18" charset="0"/>
                <a:ea typeface="Cambria Math" panose="02040503050406030204" pitchFamily="18" charset="0"/>
              </a:rPr>
              <a:t>CECHY PRACY WOLONTARIACKIEJ:</a:t>
            </a:r>
          </a:p>
        </p:txBody>
      </p:sp>
      <p:sp>
        <p:nvSpPr>
          <p:cNvPr id="3" name="Symbol zastępczy zawartości 2">
            <a:extLst>
              <a:ext uri="{FF2B5EF4-FFF2-40B4-BE49-F238E27FC236}">
                <a16:creationId xmlns:a16="http://schemas.microsoft.com/office/drawing/2014/main" xmlns="" id="{CBD26C52-8A6B-45BF-AF42-292BCD5B65ED}"/>
              </a:ext>
            </a:extLst>
          </p:cNvPr>
          <p:cNvSpPr>
            <a:spLocks noGrp="1"/>
          </p:cNvSpPr>
          <p:nvPr>
            <p:ph idx="1"/>
          </p:nvPr>
        </p:nvSpPr>
        <p:spPr/>
        <p:txBody>
          <a:bodyPr>
            <a:normAutofit fontScale="85000" lnSpcReduction="20000"/>
          </a:bodyPr>
          <a:lstStyle/>
          <a:p>
            <a:pPr marL="0" indent="0" algn="ctr">
              <a:buNone/>
            </a:pPr>
            <a:r>
              <a:rPr lang="pl-PL" sz="2800" dirty="0">
                <a:latin typeface="Cambria Math" panose="02040503050406030204" pitchFamily="18" charset="0"/>
                <a:ea typeface="Cambria Math" panose="02040503050406030204" pitchFamily="18" charset="0"/>
              </a:rPr>
              <a:t>1. DOBROWOLNOŚĆ - podjęcie tej pracy wynika z samodzielnie i swobodnie podjętej decyzji; nie jest więc to praca pod przymusem lub nakazana przez inną osobę.</a:t>
            </a:r>
          </a:p>
          <a:p>
            <a:pPr marL="0" indent="0" algn="ctr">
              <a:buNone/>
            </a:pPr>
            <a:r>
              <a:rPr lang="pl-PL" sz="2800" dirty="0">
                <a:latin typeface="Cambria Math" panose="02040503050406030204" pitchFamily="18" charset="0"/>
                <a:ea typeface="Cambria Math" panose="02040503050406030204" pitchFamily="18" charset="0"/>
              </a:rPr>
              <a:t>2. BEZPŁATNOŚĆ - za swoją pracę wolontariusz nie otrzymuje wynagrodzenia.</a:t>
            </a:r>
          </a:p>
          <a:p>
            <a:pPr marL="0" indent="0" algn="ctr">
              <a:buNone/>
            </a:pPr>
            <a:endParaRPr lang="pl-PL" sz="2800" b="0" i="0" dirty="0">
              <a:effectLst/>
              <a:latin typeface="Cambria Math" panose="02040503050406030204" pitchFamily="18" charset="0"/>
              <a:ea typeface="Cambria Math" panose="02040503050406030204" pitchFamily="18" charset="0"/>
            </a:endParaRPr>
          </a:p>
          <a:p>
            <a:pPr marL="0" indent="0" algn="ctr">
              <a:buNone/>
            </a:pPr>
            <a:r>
              <a:rPr lang="pl-PL" sz="2800" b="0" i="0" dirty="0">
                <a:effectLst/>
                <a:latin typeface="Cambria Math" panose="02040503050406030204" pitchFamily="18" charset="0"/>
                <a:ea typeface="Cambria Math" panose="02040503050406030204" pitchFamily="18" charset="0"/>
              </a:rPr>
              <a:t>Zasady wolontariatu zostały opisane w </a:t>
            </a:r>
            <a:r>
              <a:rPr lang="pl-PL" sz="2800" b="1" i="0" dirty="0">
                <a:effectLst/>
                <a:latin typeface="Cambria Math" panose="02040503050406030204" pitchFamily="18" charset="0"/>
                <a:ea typeface="Cambria Math" panose="02040503050406030204" pitchFamily="18" charset="0"/>
              </a:rPr>
              <a:t>ustawie o działalności pożytku publicznego i o wolontariacie</a:t>
            </a:r>
            <a:r>
              <a:rPr lang="pl-PL" sz="2800" b="0" i="0" dirty="0">
                <a:effectLst/>
                <a:latin typeface="Cambria Math" panose="02040503050406030204" pitchFamily="18" charset="0"/>
                <a:ea typeface="Cambria Math" panose="02040503050406030204" pitchFamily="18" charset="0"/>
              </a:rPr>
              <a:t>  uchwalonej w kwietniu 2003 roku</a:t>
            </a:r>
            <a:endParaRPr lang="pl-PL"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xmlns="" val="156115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808FB40-F139-4A08-A39A-6DEA42F995C2}"/>
              </a:ext>
            </a:extLst>
          </p:cNvPr>
          <p:cNvSpPr>
            <a:spLocks noGrp="1"/>
          </p:cNvSpPr>
          <p:nvPr>
            <p:ph type="title"/>
          </p:nvPr>
        </p:nvSpPr>
        <p:spPr/>
        <p:txBody>
          <a:bodyPr/>
          <a:lstStyle/>
          <a:p>
            <a:pPr algn="ctr"/>
            <a:r>
              <a:rPr lang="pl-PL" dirty="0">
                <a:latin typeface="Cambria Math" panose="02040503050406030204" pitchFamily="18" charset="0"/>
                <a:ea typeface="Cambria Math" panose="02040503050406030204" pitchFamily="18" charset="0"/>
              </a:rPr>
              <a:t>GDZIE MOŻE DZIAŁAĆ WOLONTARIUSZ?</a:t>
            </a:r>
          </a:p>
        </p:txBody>
      </p:sp>
      <p:sp>
        <p:nvSpPr>
          <p:cNvPr id="3" name="Symbol zastępczy zawartości 2">
            <a:extLst>
              <a:ext uri="{FF2B5EF4-FFF2-40B4-BE49-F238E27FC236}">
                <a16:creationId xmlns:a16="http://schemas.microsoft.com/office/drawing/2014/main" xmlns="" id="{025E431C-3E4B-44E0-88D5-FB5CACBCA42A}"/>
              </a:ext>
            </a:extLst>
          </p:cNvPr>
          <p:cNvSpPr>
            <a:spLocks noGrp="1"/>
          </p:cNvSpPr>
          <p:nvPr>
            <p:ph idx="1"/>
          </p:nvPr>
        </p:nvSpPr>
        <p:spPr/>
        <p:txBody>
          <a:bodyPr>
            <a:noAutofit/>
          </a:bodyPr>
          <a:lstStyle/>
          <a:p>
            <a:pPr marL="0" indent="0" algn="ctr">
              <a:buNone/>
            </a:pPr>
            <a:r>
              <a:rPr lang="pl-PL" sz="2800" b="0" i="0" dirty="0">
                <a:effectLst/>
                <a:latin typeface="Cambria Math" panose="02040503050406030204" pitchFamily="18" charset="0"/>
                <a:ea typeface="Cambria Math" panose="02040503050406030204" pitchFamily="18" charset="0"/>
              </a:rPr>
              <a:t>Może pracować wszędzie tam, gdzie jest potrzebna i oczekiwana pomoc, na przykład w placówkach pomocy społecznej, ochrony zdrowia, edukacji, kultury, ekologii, sportu i wielu innych. </a:t>
            </a:r>
            <a:r>
              <a:rPr lang="pl-PL" sz="2800" b="1" i="0" dirty="0">
                <a:effectLst/>
                <a:latin typeface="Cambria Math" panose="02040503050406030204" pitchFamily="18" charset="0"/>
                <a:ea typeface="Cambria Math" panose="02040503050406030204" pitchFamily="18" charset="0"/>
              </a:rPr>
              <a:t>Jedyny obszar, w który nie mogą angażować się wolontariusze to obszar działalności gospodarczej – </a:t>
            </a:r>
            <a:r>
              <a:rPr lang="pl-PL" sz="2800" b="0" i="0" dirty="0">
                <a:effectLst/>
                <a:latin typeface="Cambria Math" panose="02040503050406030204" pitchFamily="18" charset="0"/>
                <a:ea typeface="Cambria Math" panose="02040503050406030204" pitchFamily="18" charset="0"/>
              </a:rPr>
              <a:t>czyli wolontariusze nie mogą wspierać działalności nastawionej na zysk.</a:t>
            </a:r>
            <a:endParaRPr lang="pl-PL"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xmlns="" val="250988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3F0E1FF-8A2E-4158-9568-9FCE12297598}"/>
              </a:ext>
            </a:extLst>
          </p:cNvPr>
          <p:cNvSpPr>
            <a:spLocks noGrp="1"/>
          </p:cNvSpPr>
          <p:nvPr>
            <p:ph type="title"/>
          </p:nvPr>
        </p:nvSpPr>
        <p:spPr/>
        <p:txBody>
          <a:bodyPr>
            <a:normAutofit fontScale="90000"/>
          </a:bodyPr>
          <a:lstStyle/>
          <a:p>
            <a:pPr algn="ctr"/>
            <a:r>
              <a:rPr lang="pl-PL" dirty="0">
                <a:latin typeface="Cambria Math" panose="02040503050406030204" pitchFamily="18" charset="0"/>
                <a:ea typeface="Cambria Math" panose="02040503050406030204" pitchFamily="18" charset="0"/>
              </a:rPr>
              <a:t>Organizacje pozarządowe </a:t>
            </a:r>
            <a:br>
              <a:rPr lang="pl-PL" dirty="0">
                <a:latin typeface="Cambria Math" panose="02040503050406030204" pitchFamily="18" charset="0"/>
                <a:ea typeface="Cambria Math" panose="02040503050406030204" pitchFamily="18" charset="0"/>
              </a:rPr>
            </a:br>
            <a:r>
              <a:rPr lang="pl-PL" sz="2800" dirty="0">
                <a:latin typeface="Cambria Math" panose="02040503050406030204" pitchFamily="18" charset="0"/>
                <a:ea typeface="Cambria Math" panose="02040503050406030204" pitchFamily="18" charset="0"/>
              </a:rPr>
              <a:t>(organizacje non profit)</a:t>
            </a:r>
            <a:br>
              <a:rPr lang="pl-PL" sz="2800" dirty="0">
                <a:latin typeface="Cambria Math" panose="02040503050406030204" pitchFamily="18" charset="0"/>
                <a:ea typeface="Cambria Math" panose="02040503050406030204" pitchFamily="18" charset="0"/>
              </a:rPr>
            </a:br>
            <a:r>
              <a:rPr lang="pl-PL" sz="2000" dirty="0">
                <a:effectLst/>
                <a:latin typeface="Cambria Math" panose="02040503050406030204" pitchFamily="18" charset="0"/>
                <a:ea typeface="Cambria Math" panose="02040503050406030204" pitchFamily="18" charset="0"/>
              </a:rPr>
              <a:t>W języku angielskim ten sam termin określany jest jako </a:t>
            </a:r>
            <a:r>
              <a:rPr lang="pl-PL" sz="2000" b="1" dirty="0">
                <a:effectLst/>
                <a:latin typeface="Cambria Math" panose="02040503050406030204" pitchFamily="18" charset="0"/>
                <a:ea typeface="Cambria Math" panose="02040503050406030204" pitchFamily="18" charset="0"/>
              </a:rPr>
              <a:t>non </a:t>
            </a:r>
            <a:r>
              <a:rPr lang="pl-PL" sz="2000" b="1" dirty="0" err="1">
                <a:effectLst/>
                <a:latin typeface="Cambria Math" panose="02040503050406030204" pitchFamily="18" charset="0"/>
                <a:ea typeface="Cambria Math" panose="02040503050406030204" pitchFamily="18" charset="0"/>
              </a:rPr>
              <a:t>gOvernmental</a:t>
            </a:r>
            <a:r>
              <a:rPr lang="pl-PL" sz="2000" b="1" dirty="0">
                <a:effectLst/>
                <a:latin typeface="Cambria Math" panose="02040503050406030204" pitchFamily="18" charset="0"/>
                <a:ea typeface="Cambria Math" panose="02040503050406030204" pitchFamily="18" charset="0"/>
              </a:rPr>
              <a:t> </a:t>
            </a:r>
            <a:r>
              <a:rPr lang="pl-PL" sz="2000" b="1" dirty="0" err="1">
                <a:effectLst/>
                <a:latin typeface="Cambria Math" panose="02040503050406030204" pitchFamily="18" charset="0"/>
                <a:ea typeface="Cambria Math" panose="02040503050406030204" pitchFamily="18" charset="0"/>
              </a:rPr>
              <a:t>organisation</a:t>
            </a:r>
            <a:r>
              <a:rPr lang="pl-PL" sz="2000" dirty="0">
                <a:effectLst/>
                <a:latin typeface="Cambria Math" panose="02040503050406030204" pitchFamily="18" charset="0"/>
                <a:ea typeface="Cambria Math" panose="02040503050406030204" pitchFamily="18" charset="0"/>
              </a:rPr>
              <a:t>, czyli w skrócie NGO.</a:t>
            </a:r>
            <a:br>
              <a:rPr lang="pl-PL" sz="2000" dirty="0">
                <a:effectLst/>
                <a:latin typeface="Cambria Math" panose="02040503050406030204" pitchFamily="18" charset="0"/>
                <a:ea typeface="Cambria Math" panose="02040503050406030204" pitchFamily="18" charset="0"/>
              </a:rPr>
            </a:br>
            <a:endParaRPr lang="pl-PL" sz="2000" dirty="0">
              <a:latin typeface="Cambria Math" panose="02040503050406030204" pitchFamily="18" charset="0"/>
              <a:ea typeface="Cambria Math" panose="02040503050406030204" pitchFamily="18" charset="0"/>
            </a:endParaRPr>
          </a:p>
        </p:txBody>
      </p:sp>
      <p:sp>
        <p:nvSpPr>
          <p:cNvPr id="3" name="Symbol zastępczy zawartości 2">
            <a:extLst>
              <a:ext uri="{FF2B5EF4-FFF2-40B4-BE49-F238E27FC236}">
                <a16:creationId xmlns:a16="http://schemas.microsoft.com/office/drawing/2014/main" xmlns="" id="{6019708C-15AB-4FC6-9ECA-096ED789F9C6}"/>
              </a:ext>
            </a:extLst>
          </p:cNvPr>
          <p:cNvSpPr>
            <a:spLocks noGrp="1"/>
          </p:cNvSpPr>
          <p:nvPr>
            <p:ph idx="1"/>
          </p:nvPr>
        </p:nvSpPr>
        <p:spPr/>
        <p:txBody>
          <a:bodyPr>
            <a:noAutofit/>
          </a:bodyPr>
          <a:lstStyle/>
          <a:p>
            <a:pPr marL="0" indent="0" algn="ctr">
              <a:buNone/>
            </a:pPr>
            <a:r>
              <a:rPr lang="pl-PL" sz="2200" b="0" i="0" dirty="0">
                <a:effectLst/>
                <a:latin typeface="Cambria Math" panose="02040503050406030204" pitchFamily="18" charset="0"/>
                <a:ea typeface="Cambria Math" panose="02040503050406030204" pitchFamily="18" charset="0"/>
              </a:rPr>
              <a:t>Organizacja pozarządowa, czyli NGO to instytucja działająca na rzecz konkretnego interesu, a jej działalność nie może mieć charakteru zarobkowego.</a:t>
            </a:r>
            <a:endParaRPr lang="pl-PL" sz="2200" dirty="0">
              <a:effectLst/>
              <a:latin typeface="Cambria Math" panose="02040503050406030204" pitchFamily="18" charset="0"/>
              <a:ea typeface="Cambria Math" panose="02040503050406030204" pitchFamily="18" charset="0"/>
            </a:endParaRPr>
          </a:p>
          <a:p>
            <a:pPr marL="0" indent="0" algn="ctr">
              <a:buNone/>
            </a:pPr>
            <a:r>
              <a:rPr lang="pl-PL" sz="2200" b="0" i="0" dirty="0">
                <a:effectLst/>
                <a:latin typeface="Cambria Math" panose="02040503050406030204" pitchFamily="18" charset="0"/>
                <a:ea typeface="Cambria Math" panose="02040503050406030204" pitchFamily="18" charset="0"/>
              </a:rPr>
              <a:t> Każda organizacja pozarządowa prowadzi prywatną działalność i powstaje z inicjatywy osób prywatnych. Jednocześnie należy podkreślić, że musi działać w interesie publicznym, a nie prywatnym. </a:t>
            </a:r>
            <a:r>
              <a:rPr lang="pl-PL" sz="2200" b="1" i="0" dirty="0">
                <a:effectLst/>
                <a:latin typeface="Cambria Math" panose="02040503050406030204" pitchFamily="18" charset="0"/>
                <a:ea typeface="Cambria Math" panose="02040503050406030204" pitchFamily="18" charset="0"/>
              </a:rPr>
              <a:t>Charakterystyczną cechą organizacji pozarządowych jest to, że nie są w żaden sposób powiązane z władzami państwowymi.</a:t>
            </a:r>
            <a:r>
              <a:rPr lang="pl-PL" sz="2200" b="0" i="0" dirty="0">
                <a:effectLst/>
                <a:latin typeface="Cambria Math" panose="02040503050406030204" pitchFamily="18" charset="0"/>
                <a:ea typeface="Cambria Math" panose="02040503050406030204" pitchFamily="18" charset="0"/>
              </a:rPr>
              <a:t> Na swoją działalność nie otrzymują rządowego wsparcia.                       NGO posiada indywidualny, wewnętrzny statut, według którego działa.</a:t>
            </a:r>
            <a:endParaRPr lang="pl-PL" sz="22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xmlns="" val="297819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01DDB7-8F43-42B9-B9D8-A80328094CE3}"/>
              </a:ext>
            </a:extLst>
          </p:cNvPr>
          <p:cNvSpPr>
            <a:spLocks noGrp="1"/>
          </p:cNvSpPr>
          <p:nvPr>
            <p:ph type="title"/>
          </p:nvPr>
        </p:nvSpPr>
        <p:spPr/>
        <p:txBody>
          <a:bodyPr>
            <a:normAutofit fontScale="90000"/>
          </a:bodyPr>
          <a:lstStyle/>
          <a:p>
            <a:r>
              <a:rPr lang="pl-PL" b="0" i="0" dirty="0">
                <a:effectLst/>
                <a:latin typeface="Cambria Math" panose="02040503050406030204" pitchFamily="18" charset="0"/>
                <a:ea typeface="Cambria Math" panose="02040503050406030204" pitchFamily="18" charset="0"/>
              </a:rPr>
              <a:t>organizacja pozarządowa może działać jako:</a:t>
            </a:r>
            <a:br>
              <a:rPr lang="pl-PL" b="0" i="0" dirty="0">
                <a:effectLst/>
                <a:latin typeface="Cambria Math" panose="02040503050406030204" pitchFamily="18" charset="0"/>
                <a:ea typeface="Cambria Math" panose="02040503050406030204" pitchFamily="18" charset="0"/>
              </a:rPr>
            </a:br>
            <a:endParaRPr lang="pl-PL" dirty="0">
              <a:latin typeface="Cambria Math" panose="02040503050406030204" pitchFamily="18" charset="0"/>
              <a:ea typeface="Cambria Math" panose="02040503050406030204" pitchFamily="18" charset="0"/>
            </a:endParaRPr>
          </a:p>
        </p:txBody>
      </p:sp>
      <p:sp>
        <p:nvSpPr>
          <p:cNvPr id="3" name="Symbol zastępczy tekstu 2">
            <a:extLst>
              <a:ext uri="{FF2B5EF4-FFF2-40B4-BE49-F238E27FC236}">
                <a16:creationId xmlns:a16="http://schemas.microsoft.com/office/drawing/2014/main" xmlns="" id="{6E9A342E-8D62-41D8-AE8D-91F454CE5E58}"/>
              </a:ext>
            </a:extLst>
          </p:cNvPr>
          <p:cNvSpPr>
            <a:spLocks noGrp="1"/>
          </p:cNvSpPr>
          <p:nvPr>
            <p:ph type="body" idx="1"/>
          </p:nvPr>
        </p:nvSpPr>
        <p:spPr>
          <a:xfrm>
            <a:off x="1370019" y="1736035"/>
            <a:ext cx="4649783" cy="823913"/>
          </a:xfrm>
        </p:spPr>
        <p:txBody>
          <a:bodyPr>
            <a:normAutofit/>
          </a:bodyPr>
          <a:lstStyle/>
          <a:p>
            <a:pPr algn="ctr"/>
            <a:r>
              <a:rPr lang="pl-PL" sz="2800" b="0" i="0" dirty="0">
                <a:effectLst/>
                <a:latin typeface="Cambria Math" panose="02040503050406030204" pitchFamily="18" charset="0"/>
                <a:ea typeface="Cambria Math" panose="02040503050406030204" pitchFamily="18" charset="0"/>
              </a:rPr>
              <a:t>stowarzyszenie</a:t>
            </a:r>
            <a:endParaRPr lang="pl-PL" sz="2800" dirty="0"/>
          </a:p>
        </p:txBody>
      </p:sp>
      <p:sp>
        <p:nvSpPr>
          <p:cNvPr id="4" name="Symbol zastępczy zawartości 3">
            <a:extLst>
              <a:ext uri="{FF2B5EF4-FFF2-40B4-BE49-F238E27FC236}">
                <a16:creationId xmlns:a16="http://schemas.microsoft.com/office/drawing/2014/main" xmlns="" id="{D16F4D3A-515F-4F32-8E16-0A0A274AB4DE}"/>
              </a:ext>
            </a:extLst>
          </p:cNvPr>
          <p:cNvSpPr>
            <a:spLocks noGrp="1"/>
          </p:cNvSpPr>
          <p:nvPr>
            <p:ph sz="half" idx="2"/>
          </p:nvPr>
        </p:nvSpPr>
        <p:spPr>
          <a:xfrm>
            <a:off x="1141410" y="2769705"/>
            <a:ext cx="4878391" cy="3021493"/>
          </a:xfrm>
        </p:spPr>
        <p:txBody>
          <a:bodyPr>
            <a:normAutofit fontScale="92500"/>
          </a:bodyPr>
          <a:lstStyle/>
          <a:p>
            <a:pPr marL="0" indent="0" algn="ctr">
              <a:buNone/>
            </a:pPr>
            <a:r>
              <a:rPr lang="pl-PL" b="0" i="0" dirty="0">
                <a:effectLst/>
                <a:latin typeface="Cambria Math" panose="02040503050406030204" pitchFamily="18" charset="0"/>
                <a:ea typeface="Cambria Math" panose="02040503050406030204" pitchFamily="18" charset="0"/>
              </a:rPr>
              <a:t>Aby </a:t>
            </a:r>
            <a:r>
              <a:rPr lang="pl-PL" b="1" i="0" dirty="0">
                <a:effectLst/>
                <a:latin typeface="Cambria Math" panose="02040503050406030204" pitchFamily="18" charset="0"/>
                <a:ea typeface="Cambria Math" panose="02040503050406030204" pitchFamily="18" charset="0"/>
              </a:rPr>
              <a:t>organizacja pozarządowa mogła działać jako stowarzyszenie, nie musi mieć własnego kapitału.</a:t>
            </a:r>
            <a:r>
              <a:rPr lang="pl-PL" b="0" i="0" dirty="0">
                <a:effectLst/>
                <a:latin typeface="Cambria Math" panose="02040503050406030204" pitchFamily="18" charset="0"/>
                <a:ea typeface="Cambria Math" panose="02040503050406030204" pitchFamily="18" charset="0"/>
              </a:rPr>
              <a:t> Najważniejsi w jej działalności są jej członkowie oraz podejmowanie działań na ich rzecz. Zrzeszają się oni po to, aby realizować </a:t>
            </a:r>
            <a:r>
              <a:rPr lang="pl-PL" dirty="0">
                <a:effectLst/>
                <a:latin typeface="Cambria Math" panose="02040503050406030204" pitchFamily="18" charset="0"/>
                <a:ea typeface="Cambria Math" panose="02040503050406030204" pitchFamily="18" charset="0"/>
              </a:rPr>
              <a:t>określone</a:t>
            </a:r>
            <a:r>
              <a:rPr lang="pl-PL" b="0" i="0" dirty="0">
                <a:effectLst/>
                <a:latin typeface="Cambria Math" panose="02040503050406030204" pitchFamily="18" charset="0"/>
                <a:ea typeface="Cambria Math" panose="02040503050406030204" pitchFamily="18" charset="0"/>
              </a:rPr>
              <a:t> cele. </a:t>
            </a:r>
            <a:endParaRPr lang="pl-PL" dirty="0">
              <a:latin typeface="Cambria Math" panose="02040503050406030204" pitchFamily="18" charset="0"/>
              <a:ea typeface="Cambria Math" panose="02040503050406030204" pitchFamily="18" charset="0"/>
            </a:endParaRPr>
          </a:p>
        </p:txBody>
      </p:sp>
      <p:sp>
        <p:nvSpPr>
          <p:cNvPr id="5" name="Symbol zastępczy tekstu 4">
            <a:extLst>
              <a:ext uri="{FF2B5EF4-FFF2-40B4-BE49-F238E27FC236}">
                <a16:creationId xmlns:a16="http://schemas.microsoft.com/office/drawing/2014/main" xmlns="" id="{4D9ED419-D362-4852-980F-D08ADE0BC46B}"/>
              </a:ext>
            </a:extLst>
          </p:cNvPr>
          <p:cNvSpPr>
            <a:spLocks noGrp="1"/>
          </p:cNvSpPr>
          <p:nvPr>
            <p:ph type="body" sz="quarter" idx="3"/>
          </p:nvPr>
        </p:nvSpPr>
        <p:spPr>
          <a:xfrm>
            <a:off x="6400808" y="1736035"/>
            <a:ext cx="4646602" cy="823913"/>
          </a:xfrm>
        </p:spPr>
        <p:txBody>
          <a:bodyPr>
            <a:normAutofit/>
          </a:bodyPr>
          <a:lstStyle/>
          <a:p>
            <a:pPr algn="ctr"/>
            <a:r>
              <a:rPr lang="pl-PL" sz="2800" b="0" i="0" dirty="0">
                <a:effectLst/>
                <a:latin typeface="Cambria Math" panose="02040503050406030204" pitchFamily="18" charset="0"/>
                <a:ea typeface="Cambria Math" panose="02040503050406030204" pitchFamily="18" charset="0"/>
              </a:rPr>
              <a:t>fundacja</a:t>
            </a:r>
            <a:endParaRPr lang="pl-PL" sz="2800" dirty="0"/>
          </a:p>
        </p:txBody>
      </p:sp>
      <p:sp>
        <p:nvSpPr>
          <p:cNvPr id="6" name="Symbol zastępczy zawartości 5">
            <a:extLst>
              <a:ext uri="{FF2B5EF4-FFF2-40B4-BE49-F238E27FC236}">
                <a16:creationId xmlns:a16="http://schemas.microsoft.com/office/drawing/2014/main" xmlns="" id="{7AEDA77B-A5DB-428D-9EC4-1644E851ED67}"/>
              </a:ext>
            </a:extLst>
          </p:cNvPr>
          <p:cNvSpPr>
            <a:spLocks noGrp="1"/>
          </p:cNvSpPr>
          <p:nvPr>
            <p:ph sz="quarter" idx="4"/>
          </p:nvPr>
        </p:nvSpPr>
        <p:spPr>
          <a:xfrm>
            <a:off x="6172200" y="2769705"/>
            <a:ext cx="4875210" cy="3021494"/>
          </a:xfrm>
        </p:spPr>
        <p:txBody>
          <a:bodyPr>
            <a:normAutofit lnSpcReduction="10000"/>
          </a:bodyPr>
          <a:lstStyle/>
          <a:p>
            <a:pPr marL="0" indent="0" algn="ctr">
              <a:buNone/>
            </a:pPr>
            <a:r>
              <a:rPr lang="pl-PL" b="0" i="0" dirty="0">
                <a:effectLst/>
                <a:latin typeface="Cambria Math" panose="02040503050406030204" pitchFamily="18" charset="0"/>
                <a:ea typeface="Cambria Math" panose="02040503050406030204" pitchFamily="18" charset="0"/>
              </a:rPr>
              <a:t>Aby </a:t>
            </a:r>
            <a:r>
              <a:rPr lang="pl-PL" b="1" i="0" dirty="0">
                <a:effectLst/>
                <a:latin typeface="Cambria Math" panose="02040503050406030204" pitchFamily="18" charset="0"/>
                <a:ea typeface="Cambria Math" panose="02040503050406030204" pitchFamily="18" charset="0"/>
              </a:rPr>
              <a:t>organizacja pozarządowa mogła działać jako fundacja, musi posiadać kapitał.</a:t>
            </a:r>
            <a:r>
              <a:rPr lang="pl-PL" b="0" i="0" dirty="0">
                <a:effectLst/>
                <a:latin typeface="Cambria Math" panose="02040503050406030204" pitchFamily="18" charset="0"/>
                <a:ea typeface="Cambria Math" panose="02040503050406030204" pitchFamily="18" charset="0"/>
              </a:rPr>
              <a:t> Jej założyciel musi przeznaczyć część swojego majątku na jej działalność. Konieczne jest ustalenie statutu, jak i sposobu realizacji celów społecznych.</a:t>
            </a:r>
            <a:endParaRPr lang="pl-PL"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xmlns="" val="160355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4C11662-FFB4-4882-9760-1234C1A3426A}"/>
              </a:ext>
            </a:extLst>
          </p:cNvPr>
          <p:cNvSpPr>
            <a:spLocks noGrp="1"/>
          </p:cNvSpPr>
          <p:nvPr>
            <p:ph type="title"/>
          </p:nvPr>
        </p:nvSpPr>
        <p:spPr/>
        <p:txBody>
          <a:bodyPr/>
          <a:lstStyle/>
          <a:p>
            <a:pPr algn="ctr"/>
            <a:r>
              <a:rPr lang="pl-PL" dirty="0">
                <a:latin typeface="Cambria Math" panose="02040503050406030204" pitchFamily="18" charset="0"/>
                <a:ea typeface="Cambria Math" panose="02040503050406030204" pitchFamily="18" charset="0"/>
              </a:rPr>
              <a:t>PRZYKŁADY ORGANIZACJI POZARZĄDOWYCH</a:t>
            </a:r>
          </a:p>
        </p:txBody>
      </p:sp>
      <p:sp>
        <p:nvSpPr>
          <p:cNvPr id="3" name="Symbol zastępczy zawartości 2">
            <a:extLst>
              <a:ext uri="{FF2B5EF4-FFF2-40B4-BE49-F238E27FC236}">
                <a16:creationId xmlns:a16="http://schemas.microsoft.com/office/drawing/2014/main" xmlns="" id="{22078222-B13A-4548-BA96-0BC3485C45EB}"/>
              </a:ext>
            </a:extLst>
          </p:cNvPr>
          <p:cNvSpPr>
            <a:spLocks noGrp="1"/>
          </p:cNvSpPr>
          <p:nvPr>
            <p:ph idx="1"/>
          </p:nvPr>
        </p:nvSpPr>
        <p:spPr>
          <a:xfrm>
            <a:off x="1141412" y="2097088"/>
            <a:ext cx="9905999" cy="3998912"/>
          </a:xfrm>
        </p:spPr>
        <p:txBody>
          <a:bodyPr>
            <a:normAutofit lnSpcReduction="10000"/>
          </a:bodyPr>
          <a:lstStyle/>
          <a:p>
            <a:pPr marL="0" indent="0" algn="ctr">
              <a:buNone/>
            </a:pPr>
            <a:r>
              <a:rPr lang="pl-PL" dirty="0">
                <a:latin typeface="Cambria Math" panose="02040503050406030204" pitchFamily="18" charset="0"/>
                <a:ea typeface="Cambria Math" panose="02040503050406030204" pitchFamily="18" charset="0"/>
              </a:rPr>
              <a:t>1.</a:t>
            </a:r>
            <a:r>
              <a:rPr lang="pl-PL" sz="2000" dirty="0">
                <a:latin typeface="Cambria Math" panose="02040503050406030204" pitchFamily="18" charset="0"/>
                <a:ea typeface="Cambria Math" panose="02040503050406030204" pitchFamily="18" charset="0"/>
              </a:rPr>
              <a:t>WOŚP</a:t>
            </a:r>
            <a:r>
              <a:rPr lang="pl-PL" sz="2000" b="0" i="0" dirty="0">
                <a:solidFill>
                  <a:srgbClr val="222222"/>
                </a:solidFill>
                <a:effectLst/>
                <a:latin typeface="Cambria Math" panose="02040503050406030204" pitchFamily="18" charset="0"/>
                <a:ea typeface="Cambria Math" panose="02040503050406030204" pitchFamily="18" charset="0"/>
              </a:rPr>
              <a:t> </a:t>
            </a:r>
            <a:r>
              <a:rPr lang="pl-PL" sz="2000" b="0" i="0" dirty="0">
                <a:effectLst/>
                <a:latin typeface="Cambria Math" panose="02040503050406030204" pitchFamily="18" charset="0"/>
                <a:ea typeface="Cambria Math" panose="02040503050406030204" pitchFamily="18" charset="0"/>
              </a:rPr>
              <a:t>-</a:t>
            </a:r>
            <a:r>
              <a:rPr lang="pl-PL" sz="2000" b="0" i="0" dirty="0">
                <a:solidFill>
                  <a:srgbClr val="222222"/>
                </a:solidFill>
                <a:effectLst/>
                <a:latin typeface="Cambria Math" panose="02040503050406030204" pitchFamily="18" charset="0"/>
                <a:ea typeface="Cambria Math" panose="02040503050406030204" pitchFamily="18" charset="0"/>
              </a:rPr>
              <a:t> </a:t>
            </a:r>
            <a:r>
              <a:rPr lang="pl-PL" sz="2000" b="0" i="0" dirty="0">
                <a:effectLst/>
                <a:latin typeface="Cambria Math" panose="02040503050406030204" pitchFamily="18" charset="0"/>
                <a:ea typeface="Cambria Math" panose="02040503050406030204" pitchFamily="18" charset="0"/>
              </a:rPr>
              <a:t>Organizacja pozarządowa, która powstała 2 marca 1993 roku. Jej prezesem od samego początku jest Jurek Owsiak. Gdy wymienia się polskie organizacje pozarządowe, właśnie ta fundacja przychodzi od razu do głowy. Dlaczego? Ponieważ jest to projekt znany już na całym świecie, którego podstawowym zadaniem jest </a:t>
            </a:r>
            <a:r>
              <a:rPr lang="pl-PL" sz="2000" b="1" i="0" dirty="0">
                <a:effectLst/>
                <a:latin typeface="Cambria Math" panose="02040503050406030204" pitchFamily="18" charset="0"/>
                <a:ea typeface="Cambria Math" panose="02040503050406030204" pitchFamily="18" charset="0"/>
              </a:rPr>
              <a:t>działalność na rzecz ochrony zdrowia i ratowania życia, szczególnie dzieci, a także promowanie profilaktyki zdrowotnej.</a:t>
            </a:r>
          </a:p>
          <a:p>
            <a:pPr marL="0" indent="0">
              <a:buNone/>
            </a:pPr>
            <a:r>
              <a:rPr lang="pl-PL" sz="2000" dirty="0">
                <a:latin typeface="Cambria Math" panose="02040503050406030204" pitchFamily="18" charset="0"/>
                <a:ea typeface="Cambria Math" panose="02040503050406030204" pitchFamily="18" charset="0"/>
              </a:rPr>
              <a:t>2. PCK </a:t>
            </a:r>
            <a:r>
              <a:rPr lang="pl-PL" sz="2000" dirty="0">
                <a:effectLst/>
                <a:latin typeface="Cambria Math" panose="02040503050406030204" pitchFamily="18" charset="0"/>
                <a:ea typeface="Cambria Math" panose="02040503050406030204" pitchFamily="18" charset="0"/>
              </a:rPr>
              <a:t>-</a:t>
            </a:r>
            <a:r>
              <a:rPr lang="pl-PL" sz="2000" dirty="0">
                <a:latin typeface="Cambria Math" panose="02040503050406030204" pitchFamily="18" charset="0"/>
                <a:ea typeface="Cambria Math" panose="02040503050406030204" pitchFamily="18" charset="0"/>
              </a:rPr>
              <a:t> </a:t>
            </a:r>
            <a:r>
              <a:rPr lang="pl-PL" sz="2000" dirty="0">
                <a:effectLst/>
                <a:latin typeface="Cambria Math" panose="02040503050406030204" pitchFamily="18" charset="0"/>
                <a:ea typeface="Cambria Math" panose="02040503050406030204" pitchFamily="18" charset="0"/>
              </a:rPr>
              <a:t>Polski Czerwony Krzyż. Powstał 18 stycznia 1919 roku i jest najstarszą organizacją humanitarną w Polsce. Podstawowym celem działalności PCK  jest udzielanie pomocy humanitarnej w czasie klęsk i wojen, pomoc socjalna, zabezpieczanie imprez masowych pod względem medycznym, rozpowszechnianie wiedzy o międzynarodowych konfliktach zbrojnych, jak i promowanie honorowego krwiodawstwa.</a:t>
            </a:r>
          </a:p>
          <a:p>
            <a:pPr marL="457200" indent="-457200">
              <a:buAutoNum type="arabicPeriod"/>
            </a:pPr>
            <a:endParaRPr lang="pl-PL" sz="2000" dirty="0"/>
          </a:p>
          <a:p>
            <a:endParaRPr lang="pl-PL" dirty="0"/>
          </a:p>
        </p:txBody>
      </p:sp>
    </p:spTree>
    <p:extLst>
      <p:ext uri="{BB962C8B-B14F-4D97-AF65-F5344CB8AC3E}">
        <p14:creationId xmlns:p14="http://schemas.microsoft.com/office/powerpoint/2010/main" xmlns="" val="105817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141413" y="375168"/>
            <a:ext cx="9905998" cy="1478570"/>
          </a:xfrm>
        </p:spPr>
        <p:txBody>
          <a:bodyPr/>
          <a:lstStyle/>
          <a:p>
            <a:pPr algn="ctr"/>
            <a:r>
              <a:rPr lang="pl-PL" dirty="0">
                <a:latin typeface="Cambria Math" panose="02040503050406030204" pitchFamily="18" charset="0"/>
                <a:ea typeface="Cambria Math" panose="02040503050406030204" pitchFamily="18" charset="0"/>
              </a:rPr>
              <a:t>Mikołowskie Organizacje Pozarządowe</a:t>
            </a:r>
            <a:r>
              <a:rPr lang="pl-PL" dirty="0"/>
              <a:t/>
            </a:r>
            <a:br>
              <a:rPr lang="pl-PL" dirty="0"/>
            </a:br>
            <a:r>
              <a:rPr lang="pl-PL" sz="2400" dirty="0">
                <a:latin typeface="Cambria Math" panose="02040503050406030204" pitchFamily="18" charset="0"/>
                <a:ea typeface="Cambria Math" panose="02040503050406030204" pitchFamily="18" charset="0"/>
              </a:rPr>
              <a:t>Niektóre z nich:</a:t>
            </a:r>
          </a:p>
        </p:txBody>
      </p:sp>
      <p:sp>
        <p:nvSpPr>
          <p:cNvPr id="6" name="Symbol zastępczy zawartości 5"/>
          <p:cNvSpPr>
            <a:spLocks noGrp="1"/>
          </p:cNvSpPr>
          <p:nvPr>
            <p:ph idx="1"/>
          </p:nvPr>
        </p:nvSpPr>
        <p:spPr>
          <a:xfrm>
            <a:off x="1411358" y="1853738"/>
            <a:ext cx="9905999" cy="4713317"/>
          </a:xfrm>
        </p:spPr>
        <p:txBody>
          <a:bodyPr>
            <a:normAutofit fontScale="92500" lnSpcReduction="20000"/>
          </a:bodyPr>
          <a:lstStyle/>
          <a:p>
            <a:r>
              <a:rPr lang="pl-PL" dirty="0">
                <a:latin typeface="Cambria Math" panose="02040503050406030204" pitchFamily="18" charset="0"/>
                <a:ea typeface="Cambria Math" panose="02040503050406030204" pitchFamily="18" charset="0"/>
              </a:rPr>
              <a:t>ZHP Hufiec Ziemi Mikołowskiej</a:t>
            </a:r>
          </a:p>
          <a:p>
            <a:r>
              <a:rPr lang="pl-PL" dirty="0">
                <a:latin typeface="Cambria Math" panose="02040503050406030204" pitchFamily="18" charset="0"/>
                <a:ea typeface="Cambria Math" panose="02040503050406030204" pitchFamily="18" charset="0"/>
              </a:rPr>
              <a:t>Stowarzyszenie „Uśmiech”</a:t>
            </a:r>
          </a:p>
          <a:p>
            <a:r>
              <a:rPr lang="pl-PL" dirty="0">
                <a:latin typeface="Cambria Math" panose="02040503050406030204" pitchFamily="18" charset="0"/>
                <a:ea typeface="Cambria Math" panose="02040503050406030204" pitchFamily="18" charset="0"/>
              </a:rPr>
              <a:t>Stowarzyszenie „</a:t>
            </a:r>
            <a:r>
              <a:rPr lang="pl-PL" dirty="0" err="1">
                <a:latin typeface="Cambria Math" panose="02040503050406030204" pitchFamily="18" charset="0"/>
                <a:ea typeface="Cambria Math" panose="02040503050406030204" pitchFamily="18" charset="0"/>
              </a:rPr>
              <a:t>Siloe</a:t>
            </a:r>
            <a:r>
              <a:rPr lang="pl-PL" dirty="0">
                <a:latin typeface="Cambria Math" panose="02040503050406030204" pitchFamily="18" charset="0"/>
                <a:ea typeface="Cambria Math" panose="02040503050406030204" pitchFamily="18" charset="0"/>
              </a:rPr>
              <a:t>”</a:t>
            </a:r>
          </a:p>
          <a:p>
            <a:r>
              <a:rPr lang="pl-PL" dirty="0">
                <a:latin typeface="Cambria Math" panose="02040503050406030204" pitchFamily="18" charset="0"/>
                <a:ea typeface="Cambria Math" panose="02040503050406030204" pitchFamily="18" charset="0"/>
              </a:rPr>
              <a:t>Ochotnicza Straż Pożarna</a:t>
            </a:r>
          </a:p>
          <a:p>
            <a:r>
              <a:rPr lang="pl-PL" dirty="0">
                <a:latin typeface="Cambria Math" panose="02040503050406030204" pitchFamily="18" charset="0"/>
                <a:ea typeface="Cambria Math" panose="02040503050406030204" pitchFamily="18" charset="0"/>
              </a:rPr>
              <a:t>PTTK</a:t>
            </a:r>
          </a:p>
          <a:p>
            <a:r>
              <a:rPr lang="pl-PL" dirty="0">
                <a:latin typeface="Cambria Math" panose="02040503050406030204" pitchFamily="18" charset="0"/>
                <a:ea typeface="Cambria Math" panose="02040503050406030204" pitchFamily="18" charset="0"/>
              </a:rPr>
              <a:t>Stowarzyszenie „Batut”</a:t>
            </a:r>
          </a:p>
          <a:p>
            <a:r>
              <a:rPr lang="pl-PL" dirty="0">
                <a:latin typeface="Cambria Math" panose="02040503050406030204" pitchFamily="18" charset="0"/>
                <a:ea typeface="Cambria Math" panose="02040503050406030204" pitchFamily="18" charset="0"/>
              </a:rPr>
              <a:t>Bractwo Strzeleckie</a:t>
            </a:r>
          </a:p>
          <a:p>
            <a:r>
              <a:rPr lang="pl-PL" dirty="0">
                <a:latin typeface="Cambria Math" panose="02040503050406030204" pitchFamily="18" charset="0"/>
                <a:ea typeface="Cambria Math" panose="02040503050406030204" pitchFamily="18" charset="0"/>
              </a:rPr>
              <a:t>Mikołowskie Towarzystwo Historyczne</a:t>
            </a:r>
          </a:p>
          <a:p>
            <a:r>
              <a:rPr lang="pl-PL" dirty="0" err="1">
                <a:latin typeface="Cambria Math" panose="02040503050406030204" pitchFamily="18" charset="0"/>
                <a:ea typeface="Cambria Math" panose="02040503050406030204" pitchFamily="18" charset="0"/>
              </a:rPr>
              <a:t>O’Rety</a:t>
            </a:r>
            <a:r>
              <a:rPr lang="pl-PL" dirty="0">
                <a:latin typeface="Cambria Math" panose="02040503050406030204" pitchFamily="18" charset="0"/>
                <a:ea typeface="Cambria Math" panose="02040503050406030204" pitchFamily="18" charset="0"/>
              </a:rPr>
              <a:t> Team</a:t>
            </a:r>
          </a:p>
          <a:p>
            <a:r>
              <a:rPr lang="pl-PL" dirty="0">
                <a:latin typeface="Cambria Math" panose="02040503050406030204" pitchFamily="18" charset="0"/>
                <a:ea typeface="Cambria Math" panose="02040503050406030204" pitchFamily="18" charset="0"/>
              </a:rPr>
              <a:t>Fundacja Centrum Rozwoju i Terapii Skarb</a:t>
            </a:r>
          </a:p>
          <a:p>
            <a:endParaRPr lang="pl-PL" dirty="0"/>
          </a:p>
          <a:p>
            <a:endParaRPr lang="pl-PL" dirty="0"/>
          </a:p>
        </p:txBody>
      </p:sp>
    </p:spTree>
    <p:extLst>
      <p:ext uri="{BB962C8B-B14F-4D97-AF65-F5344CB8AC3E}">
        <p14:creationId xmlns:p14="http://schemas.microsoft.com/office/powerpoint/2010/main" xmlns="" val="294821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65C656A-4199-405B-99C7-5E7BC0738A39}"/>
              </a:ext>
            </a:extLst>
          </p:cNvPr>
          <p:cNvSpPr>
            <a:spLocks noGrp="1"/>
          </p:cNvSpPr>
          <p:nvPr>
            <p:ph type="title"/>
          </p:nvPr>
        </p:nvSpPr>
        <p:spPr/>
        <p:txBody>
          <a:bodyPr/>
          <a:lstStyle/>
          <a:p>
            <a:pPr algn="ctr"/>
            <a:r>
              <a:rPr lang="pl-PL" dirty="0">
                <a:latin typeface="Cambria Math" panose="02040503050406030204" pitchFamily="18" charset="0"/>
                <a:ea typeface="Cambria Math" panose="02040503050406030204" pitchFamily="18" charset="0"/>
              </a:rPr>
              <a:t>Co to jest „akcja charytatywna”?</a:t>
            </a:r>
          </a:p>
        </p:txBody>
      </p:sp>
      <p:sp>
        <p:nvSpPr>
          <p:cNvPr id="3" name="Symbol zastępczy zawartości 2">
            <a:extLst>
              <a:ext uri="{FF2B5EF4-FFF2-40B4-BE49-F238E27FC236}">
                <a16:creationId xmlns:a16="http://schemas.microsoft.com/office/drawing/2014/main" xmlns="" id="{E16988F9-FA28-4E67-9430-3CF450CDDF7E}"/>
              </a:ext>
            </a:extLst>
          </p:cNvPr>
          <p:cNvSpPr>
            <a:spLocks noGrp="1"/>
          </p:cNvSpPr>
          <p:nvPr>
            <p:ph idx="1"/>
          </p:nvPr>
        </p:nvSpPr>
        <p:spPr/>
        <p:txBody>
          <a:bodyPr>
            <a:normAutofit/>
          </a:bodyPr>
          <a:lstStyle/>
          <a:p>
            <a:pPr marL="0" indent="0" algn="ctr">
              <a:buNone/>
            </a:pPr>
            <a:r>
              <a:rPr lang="pl-PL" sz="2800" b="0" i="0" dirty="0">
                <a:effectLst/>
                <a:latin typeface="Cambria Math" panose="02040503050406030204" pitchFamily="18" charset="0"/>
                <a:ea typeface="Cambria Math" panose="02040503050406030204" pitchFamily="18" charset="0"/>
              </a:rPr>
              <a:t>Jednorazowe, zorganizowane działanie zmierzające do osiągnięcia określonego celu, nastawione na wsparcie osób, instytucji potrzebujących pomocy.</a:t>
            </a:r>
          </a:p>
          <a:p>
            <a:pPr marL="0" indent="0" algn="ctr">
              <a:buNone/>
            </a:pPr>
            <a:endParaRPr lang="pl-PL"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xmlns="" val="2601382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TM04033919[[fn=Obwód]]</Template>
  <TotalTime>107</TotalTime>
  <Words>356</Words>
  <Application>Microsoft Office PowerPoint</Application>
  <PresentationFormat>Niestandardowy</PresentationFormat>
  <Paragraphs>40</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Obwód</vt:lpstr>
      <vt:lpstr>WOLONTARIAT</vt:lpstr>
      <vt:lpstr>wolontariusz</vt:lpstr>
      <vt:lpstr>CECHY PRACY WOLONTARIACKIEJ:</vt:lpstr>
      <vt:lpstr>GDZIE MOŻE DZIAŁAĆ WOLONTARIUSZ?</vt:lpstr>
      <vt:lpstr>Organizacje pozarządowe  (organizacje non profit) W języku angielskim ten sam termin określany jest jako non gOvernmental organisation, czyli w skrócie NGO. </vt:lpstr>
      <vt:lpstr>organizacja pozarządowa może działać jako: </vt:lpstr>
      <vt:lpstr>PRZYKŁADY ORGANIZACJI POZARZĄDOWYCH</vt:lpstr>
      <vt:lpstr>Mikołowskie Organizacje Pozarządowe Niektóre z nich:</vt:lpstr>
      <vt:lpstr>Co to jest „akcja charytatywna”?</vt:lpstr>
      <vt:lpstr>Różnica między udziałem w akcji charytatywnej a wolontariatem</vt:lpstr>
      <vt:lpstr>Slajd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WOLONTARIAT</dc:title>
  <dc:creator>rak.basia@gmail.com</dc:creator>
  <cp:lastModifiedBy>Basia</cp:lastModifiedBy>
  <cp:revision>13</cp:revision>
  <dcterms:created xsi:type="dcterms:W3CDTF">2021-03-04T20:46:53Z</dcterms:created>
  <dcterms:modified xsi:type="dcterms:W3CDTF">2021-03-05T18:25:09Z</dcterms:modified>
</cp:coreProperties>
</file>